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87" r:id="rId5"/>
  </p:sldMasterIdLst>
  <p:notesMasterIdLst>
    <p:notesMasterId r:id="rId16"/>
  </p:notesMasterIdLst>
  <p:handoutMasterIdLst>
    <p:handoutMasterId r:id="rId17"/>
  </p:handoutMasterIdLst>
  <p:sldIdLst>
    <p:sldId id="347" r:id="rId6"/>
    <p:sldId id="348" r:id="rId7"/>
    <p:sldId id="360" r:id="rId8"/>
    <p:sldId id="357" r:id="rId9"/>
    <p:sldId id="361" r:id="rId10"/>
    <p:sldId id="355" r:id="rId11"/>
    <p:sldId id="362" r:id="rId12"/>
    <p:sldId id="359" r:id="rId13"/>
    <p:sldId id="363" r:id="rId14"/>
    <p:sldId id="364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4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0" autoAdjust="0"/>
    <p:restoredTop sz="93829" autoAdjust="0"/>
  </p:normalViewPr>
  <p:slideViewPr>
    <p:cSldViewPr snapToGrid="0" snapToObjects="1">
      <p:cViewPr>
        <p:scale>
          <a:sx n="90" d="100"/>
          <a:sy n="90" d="100"/>
        </p:scale>
        <p:origin x="-648" y="-1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E4559-DDB5-F94A-9DFD-007027874FDC}" type="datetimeFigureOut">
              <a:rPr lang="en-US" smtClean="0"/>
              <a:t>12/12/2018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2DF36-81D9-C94A-A907-17DCB79719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90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8F247-84CB-BF45-88D5-89A7ECEA9F5A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65116-C740-7C41-85B7-8E261481E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8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65116-C740-7C41-85B7-8E261481E0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tilka červe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rven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548" y="0"/>
            <a:ext cx="9279548" cy="52197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0226"/>
            <a:ext cx="7772400" cy="645847"/>
          </a:xfr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91318"/>
            <a:ext cx="6400800" cy="514350"/>
          </a:xfrm>
        </p:spPr>
        <p:txBody>
          <a:bodyPr>
            <a:noAutofit/>
          </a:bodyPr>
          <a:lstStyle>
            <a:lvl1pPr marL="0" indent="0" algn="l">
              <a:buNone/>
              <a:defRPr sz="2200"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040188"/>
            <a:ext cx="1503363" cy="384175"/>
          </a:xfrm>
        </p:spPr>
        <p:txBody>
          <a:bodyPr>
            <a:normAutofit/>
          </a:bodyPr>
          <a:lstStyle>
            <a:lvl1pPr>
              <a:defRPr sz="16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cs-CZ" dirty="0" smtClean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593719"/>
            <a:ext cx="7619990" cy="591614"/>
          </a:xfrm>
        </p:spPr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42318" y="3723234"/>
            <a:ext cx="2709334" cy="1070819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593719"/>
            <a:ext cx="7619990" cy="591614"/>
          </a:xfrm>
        </p:spPr>
        <p:txBody>
          <a:bodyPr/>
          <a:lstStyle>
            <a:lvl1pPr>
              <a:defRPr b="1">
                <a:solidFill>
                  <a:srgbClr val="BE0004"/>
                </a:solidFill>
              </a:defRPr>
            </a:lvl1pPr>
          </a:lstStyle>
          <a:p>
            <a:r>
              <a:rPr lang="en-US" dirty="0" err="1" smtClean="0"/>
              <a:t>Nadpis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1" y="1447790"/>
            <a:ext cx="3682148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 sz="2000" b="0" strike="noStrike" cap="none" normalizeH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277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593719"/>
            <a:ext cx="7619990" cy="591614"/>
          </a:xfrm>
        </p:spPr>
        <p:txBody>
          <a:bodyPr/>
          <a:lstStyle>
            <a:lvl1pPr>
              <a:defRPr b="1">
                <a:solidFill>
                  <a:srgbClr val="BE0004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73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lký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ist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354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ol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000" y="0"/>
            <a:ext cx="9280000" cy="522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0226"/>
            <a:ext cx="7772400" cy="645847"/>
          </a:xfr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91318"/>
            <a:ext cx="6400800" cy="514350"/>
          </a:xfrm>
        </p:spPr>
        <p:txBody>
          <a:bodyPr>
            <a:noAutofit/>
          </a:bodyPr>
          <a:lstStyle>
            <a:lvl1pPr marL="0" indent="0" algn="l">
              <a:buNone/>
              <a:defRPr sz="2200"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podnadpis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8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ol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50226"/>
            <a:ext cx="7772400" cy="645847"/>
          </a:xfrm>
        </p:spPr>
        <p:txBody>
          <a:bodyPr>
            <a:normAutofit/>
          </a:bodyPr>
          <a:lstStyle>
            <a:lvl1pPr algn="l">
              <a:defRPr sz="3200" b="1" i="0">
                <a:solidFill>
                  <a:srgbClr val="BE000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91318"/>
            <a:ext cx="6400800" cy="514350"/>
          </a:xfrm>
        </p:spPr>
        <p:txBody>
          <a:bodyPr>
            <a:noAutofit/>
          </a:bodyPr>
          <a:lstStyle>
            <a:lvl1pPr marL="0" indent="0" algn="l">
              <a:buNone/>
              <a:defRPr sz="2200" cap="all" baseline="0">
                <a:solidFill>
                  <a:srgbClr val="BE0004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podnadpis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9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447790"/>
            <a:ext cx="8229600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/>
              <a:buChar char="•"/>
              <a:defRPr strike="noStrike" cap="none" normalizeH="0" baseline="0"/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447790"/>
            <a:ext cx="8229600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 sz="2000" b="0" strike="noStrike" cap="none" normalizeH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496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bullet poi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447790"/>
            <a:ext cx="8229600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rgbClr val="FF0000"/>
              </a:buClr>
              <a:buFont typeface="Arial"/>
              <a:buChar char="•"/>
              <a:defRPr sz="2000" b="0" strike="noStrike" cap="none" normalizeH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542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 1 fot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636054"/>
            <a:ext cx="4123256" cy="591614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447790"/>
            <a:ext cx="4106333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 sz="2000" b="0" strike="noStrike" cap="none" normalizeH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3200"/>
            <a:ext cx="4495800" cy="472162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5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 2 fotk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636054"/>
            <a:ext cx="4123256" cy="591614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457200" y="1447790"/>
            <a:ext cx="4106333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Tx/>
              <a:buNone/>
              <a:defRPr sz="2000" b="0" strike="noStrike" cap="none" normalizeH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91956"/>
            <a:ext cx="4495800" cy="21956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object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5003801" y="2404537"/>
            <a:ext cx="4495800" cy="22267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Vložit</a:t>
            </a:r>
            <a:r>
              <a:rPr lang="en-US" dirty="0" smtClean="0"/>
              <a:t> </a:t>
            </a:r>
            <a:r>
              <a:rPr lang="en-US" dirty="0" err="1" smtClean="0"/>
              <a:t>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6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0277" y="593719"/>
            <a:ext cx="7484523" cy="591614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la-logo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207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277" y="593719"/>
            <a:ext cx="7660962" cy="591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0"/>
            <a:ext cx="8229600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3911" y="4903301"/>
            <a:ext cx="4814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6B44482-F056-0148-AB8F-7D64CCEF2699}" type="slidenum">
              <a:rPr lang="en-US" sz="105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‹#›</a:t>
            </a:fld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67" r:id="rId2"/>
    <p:sldLayoutId id="2147493468" r:id="rId3"/>
    <p:sldLayoutId id="2147493457" r:id="rId4"/>
    <p:sldLayoutId id="2147493484" r:id="rId5"/>
    <p:sldLayoutId id="2147493483" r:id="rId6"/>
    <p:sldLayoutId id="2147493486" r:id="rId7"/>
    <p:sldLayoutId id="2147493504" r:id="rId8"/>
    <p:sldLayoutId id="2147493459" r:id="rId9"/>
    <p:sldLayoutId id="2147493460" r:id="rId10"/>
    <p:sldLayoutId id="2147493506" r:id="rId11"/>
    <p:sldLayoutId id="2147493507" r:id="rId12"/>
    <p:sldLayoutId id="2147493462" r:id="rId13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 baseline="0">
          <a:solidFill>
            <a:srgbClr val="BE0004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la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207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277" y="604668"/>
            <a:ext cx="7650015" cy="591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790"/>
            <a:ext cx="8229600" cy="309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6918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000" b="1" i="0" kern="1200">
          <a:solidFill>
            <a:srgbClr val="BE0004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 descr="TextBox 4"/>
          <p:cNvSpPr>
            <a:spLocks noGrp="1"/>
          </p:cNvSpPr>
          <p:nvPr>
            <p:ph type="sldNum" sz="quarter" idx="4294967295"/>
          </p:nvPr>
        </p:nvSpPr>
        <p:spPr>
          <a:xfrm>
            <a:off x="8767273" y="4903301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51" name="Shape 151" descr="Title 1"/>
          <p:cNvSpPr>
            <a:spLocks noGrp="1"/>
          </p:cNvSpPr>
          <p:nvPr>
            <p:ph type="ctrTitle"/>
          </p:nvPr>
        </p:nvSpPr>
        <p:spPr>
          <a:xfrm>
            <a:off x="600075" y="1607349"/>
            <a:ext cx="8543925" cy="132825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1555">
              <a:spcBef>
                <a:spcPts val="526"/>
              </a:spcBef>
              <a:defRPr/>
            </a:pPr>
            <a:r>
              <a:rPr lang="ru-RU" dirty="0" smtClean="0"/>
              <a:t>Онлайн – заявка с одобрением за 1 минуту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Банк </a:t>
            </a:r>
            <a:r>
              <a:rPr lang="ru-RU" dirty="0" err="1" smtClean="0"/>
              <a:t>Хоум</a:t>
            </a:r>
            <a:r>
              <a:rPr lang="ru-RU" dirty="0" smtClean="0"/>
              <a:t> кредит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/>
          </a:p>
        </p:txBody>
      </p:sp>
      <p:sp>
        <p:nvSpPr>
          <p:cNvPr id="152" name="Shape 152" descr="Text Placeholder 3"/>
          <p:cNvSpPr>
            <a:spLocks noGrp="1"/>
          </p:cNvSpPr>
          <p:nvPr>
            <p:ph type="subTitle" sz="quarter" idx="1"/>
          </p:nvPr>
        </p:nvSpPr>
        <p:spPr>
          <a:xfrm>
            <a:off x="685800" y="4040187"/>
            <a:ext cx="1503363" cy="384176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600" cap="none"/>
            </a:pPr>
            <a:r>
              <a:rPr lang="ru-RU" dirty="0" smtClean="0"/>
              <a:t>12</a:t>
            </a:r>
            <a:r>
              <a:rPr dirty="0" smtClean="0"/>
              <a:t>.</a:t>
            </a:r>
            <a:r>
              <a:rPr lang="ru-RU" dirty="0" smtClean="0"/>
              <a:t>12</a:t>
            </a:r>
            <a:r>
              <a:rPr dirty="0" smtClean="0"/>
              <a:t>.201</a:t>
            </a:r>
            <a:r>
              <a:rPr lang="en-US" dirty="0" smtClean="0"/>
              <a:t>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332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 descr="TextBox 4"/>
          <p:cNvSpPr>
            <a:spLocks noGrp="1"/>
          </p:cNvSpPr>
          <p:nvPr>
            <p:ph type="sldNum" sz="quarter" idx="4294967295"/>
          </p:nvPr>
        </p:nvSpPr>
        <p:spPr>
          <a:xfrm>
            <a:off x="8767273" y="4903301"/>
            <a:ext cx="174772" cy="2269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5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Новая заявка с онлайн решением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375"/>
            <a:ext cx="6630517" cy="46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736586" y="991891"/>
            <a:ext cx="240557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Решение онлайн 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за 1 минуту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err="1" smtClean="0"/>
              <a:t>Валидация</a:t>
            </a:r>
            <a:r>
              <a:rPr lang="ru-RU" sz="1400" dirty="0" smtClean="0"/>
              <a:t> и </a:t>
            </a:r>
            <a:r>
              <a:rPr lang="ru-RU" sz="1400" dirty="0" err="1" smtClean="0"/>
              <a:t>предзаполнение</a:t>
            </a:r>
            <a:r>
              <a:rPr lang="ru-RU" sz="1400" dirty="0" smtClean="0"/>
              <a:t> полей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Минимум шагов:</a:t>
            </a:r>
          </a:p>
          <a:p>
            <a:r>
              <a:rPr lang="ru-RU" sz="1400" dirty="0" smtClean="0"/>
              <a:t>      для действующих -  5</a:t>
            </a:r>
          </a:p>
          <a:p>
            <a:r>
              <a:rPr lang="ru-RU" sz="1400" dirty="0" smtClean="0"/>
              <a:t>      для новых – 5</a:t>
            </a:r>
          </a:p>
          <a:p>
            <a:endParaRPr lang="ru-RU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Для действующих клиентов: </a:t>
            </a:r>
          </a:p>
          <a:p>
            <a:r>
              <a:rPr lang="ru-RU" sz="1400" dirty="0" smtClean="0"/>
              <a:t>      мгновенная отправка</a:t>
            </a:r>
          </a:p>
          <a:p>
            <a:r>
              <a:rPr lang="ru-RU" sz="1400" dirty="0" smtClean="0"/>
              <a:t>      денег на счет/карту</a:t>
            </a:r>
          </a:p>
          <a:p>
            <a:pPr lvl="1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50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0" y="860545"/>
            <a:ext cx="7525629" cy="327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Решение онлайн за 1 минуту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60" y="4312602"/>
            <a:ext cx="76757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Действующие и новые клиенты получают финальное решение в </a:t>
            </a:r>
            <a:r>
              <a:rPr lang="ru-RU" sz="1400" dirty="0" err="1" smtClean="0"/>
              <a:t>онлайне</a:t>
            </a:r>
            <a:r>
              <a:rPr lang="ru-RU" sz="1400" dirty="0"/>
              <a:t> </a:t>
            </a:r>
            <a:r>
              <a:rPr lang="ru-RU" sz="1400" dirty="0" smtClean="0"/>
              <a:t>за 1 минуту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/>
              <a:t>Информация (сумма, срок, платеж, ставка) доступна в формате простого калькулятора, есть возможность подключить/отключить доп. услуги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319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38125" y="1319441"/>
            <a:ext cx="1262283" cy="7503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Шаг № 1 </a:t>
            </a:r>
            <a:r>
              <a:rPr lang="ru-RU" sz="1100" b="1" dirty="0" smtClean="0"/>
              <a:t>Контактная информация</a:t>
            </a:r>
            <a:endParaRPr lang="ru-RU" sz="11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28800" y="1319440"/>
            <a:ext cx="1244406" cy="7503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2 </a:t>
            </a:r>
            <a:r>
              <a:rPr lang="ru-RU" sz="1100" b="1" dirty="0" smtClean="0"/>
              <a:t>Выбор </a:t>
            </a:r>
            <a:r>
              <a:rPr lang="ru-RU" sz="1100" b="1" dirty="0" err="1" smtClean="0"/>
              <a:t>оффера</a:t>
            </a:r>
            <a:endParaRPr lang="ru-RU" sz="11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81754" y="1319440"/>
            <a:ext cx="124719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3 </a:t>
            </a:r>
            <a:r>
              <a:rPr lang="ru-RU" sz="1100" b="1" dirty="0" smtClean="0"/>
              <a:t>Актуализация данных</a:t>
            </a:r>
            <a:endParaRPr lang="ru-RU" sz="11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176911" y="1319440"/>
            <a:ext cx="131248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4</a:t>
            </a:r>
          </a:p>
          <a:p>
            <a:pPr algn="ctr"/>
            <a:r>
              <a:rPr lang="ru-RU" sz="1100" b="1" dirty="0" smtClean="0"/>
              <a:t>Выбор способа получения</a:t>
            </a:r>
            <a:endParaRPr lang="ru-RU" sz="11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49440" y="1319440"/>
            <a:ext cx="134626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Шаг № 5 </a:t>
            </a:r>
          </a:p>
          <a:p>
            <a:pPr algn="ctr"/>
            <a:r>
              <a:rPr lang="ru-RU" sz="1100" b="1" dirty="0" smtClean="0"/>
              <a:t>Подписание договора смс-кодом</a:t>
            </a:r>
            <a:endParaRPr lang="ru-RU" sz="11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8121" y="3696483"/>
            <a:ext cx="1262283" cy="7503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1 </a:t>
            </a:r>
            <a:r>
              <a:rPr lang="ru-RU" sz="1100" b="1" dirty="0" smtClean="0"/>
              <a:t>Контактная информация</a:t>
            </a:r>
            <a:endParaRPr lang="ru-RU" sz="11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28800" y="3696482"/>
            <a:ext cx="1244406" cy="7503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2 </a:t>
            </a:r>
            <a:r>
              <a:rPr lang="ru-RU" sz="1100" b="1" dirty="0" smtClean="0"/>
              <a:t>Паспортные данные</a:t>
            </a:r>
            <a:endParaRPr lang="ru-RU" sz="11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81754" y="3696481"/>
            <a:ext cx="124719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3 </a:t>
            </a:r>
            <a:r>
              <a:rPr lang="ru-RU" sz="1100" b="1" dirty="0" smtClean="0"/>
              <a:t>Информация о работе/доп. контакты</a:t>
            </a:r>
            <a:endParaRPr lang="ru-RU" sz="11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76910" y="3696483"/>
            <a:ext cx="131248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4</a:t>
            </a:r>
          </a:p>
          <a:p>
            <a:pPr algn="ctr"/>
            <a:r>
              <a:rPr lang="ru-RU" sz="1100" b="1" dirty="0" smtClean="0"/>
              <a:t>Выбор </a:t>
            </a:r>
            <a:r>
              <a:rPr lang="ru-RU" sz="1100" b="1" dirty="0" err="1" smtClean="0"/>
              <a:t>оффера</a:t>
            </a:r>
            <a:endParaRPr lang="ru-RU" sz="11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49440" y="3696483"/>
            <a:ext cx="1312480" cy="7503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Шаг </a:t>
            </a:r>
            <a:r>
              <a:rPr lang="ru-RU" sz="1200" b="1" dirty="0" smtClean="0"/>
              <a:t>№ 5</a:t>
            </a:r>
          </a:p>
          <a:p>
            <a:pPr algn="ctr"/>
            <a:r>
              <a:rPr lang="ru-RU" sz="1100" b="1" dirty="0" smtClean="0"/>
              <a:t>Выбор адреса доставки</a:t>
            </a:r>
            <a:endParaRPr lang="ru-RU" sz="1100" b="1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Последовательность шагов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38119" y="752622"/>
            <a:ext cx="3679733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0833" y="752622"/>
            <a:ext cx="3810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Действующий клиент </a:t>
            </a:r>
            <a:r>
              <a:rPr lang="en-US" sz="1600" dirty="0" smtClean="0">
                <a:solidFill>
                  <a:schemeClr val="bg1"/>
                </a:solidFill>
              </a:rPr>
              <a:t>~ 50% </a:t>
            </a:r>
            <a:r>
              <a:rPr lang="ru-RU" sz="1600" dirty="0" smtClean="0">
                <a:solidFill>
                  <a:schemeClr val="bg1"/>
                </a:solidFill>
              </a:rPr>
              <a:t>в потоке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соседними углами 19"/>
          <p:cNvSpPr/>
          <p:nvPr/>
        </p:nvSpPr>
        <p:spPr>
          <a:xfrm>
            <a:off x="238120" y="3167592"/>
            <a:ext cx="3679732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24607" y="3152594"/>
            <a:ext cx="330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Новый клиент </a:t>
            </a:r>
            <a:r>
              <a:rPr lang="en-US" sz="1600" dirty="0">
                <a:solidFill>
                  <a:schemeClr val="bg1"/>
                </a:solidFill>
              </a:rPr>
              <a:t>~ 50% </a:t>
            </a:r>
            <a:r>
              <a:rPr lang="ru-RU" sz="1600" dirty="0">
                <a:solidFill>
                  <a:schemeClr val="bg1"/>
                </a:solidFill>
              </a:rPr>
              <a:t>в потоке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78412" y="2077747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1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886825" y="2077747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25483" y="2077746"/>
            <a:ext cx="140676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050" b="1" dirty="0" err="1" smtClean="0">
                <a:solidFill>
                  <a:srgbClr val="00B050"/>
                </a:solidFill>
              </a:rPr>
              <a:t>Предзаполнено</a:t>
            </a:r>
            <a:endParaRPr lang="ru-RU" sz="1050" b="1" dirty="0">
              <a:solidFill>
                <a:srgbClr val="00B05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8972" y="2085031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2</a:t>
            </a:r>
            <a:r>
              <a:rPr lang="en-US" sz="1200" dirty="0" smtClean="0"/>
              <a:t> </a:t>
            </a:r>
            <a:r>
              <a:rPr lang="ru-RU" sz="1200" dirty="0" smtClean="0"/>
              <a:t>минуты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058391" y="2077746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6" name="Правая круглая скобка 5"/>
          <p:cNvSpPr/>
          <p:nvPr/>
        </p:nvSpPr>
        <p:spPr>
          <a:xfrm rot="5400000">
            <a:off x="4133702" y="-1610657"/>
            <a:ext cx="306709" cy="8017290"/>
          </a:xfrm>
          <a:prstGeom prst="rightBracket">
            <a:avLst/>
          </a:prstGeom>
          <a:ln>
            <a:solidFill>
              <a:srgbClr val="BE000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500408" y="2633048"/>
            <a:ext cx="5998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smtClean="0">
                <a:solidFill>
                  <a:srgbClr val="00B050"/>
                </a:solidFill>
              </a:rPr>
              <a:t>~ 6 </a:t>
            </a:r>
            <a:r>
              <a:rPr lang="ru-RU" sz="1200" b="1" u="sng" dirty="0" smtClean="0">
                <a:solidFill>
                  <a:srgbClr val="00B050"/>
                </a:solidFill>
              </a:rPr>
              <a:t>минут </a:t>
            </a:r>
            <a:r>
              <a:rPr lang="ru-RU" sz="1200" b="1" dirty="0" smtClean="0">
                <a:solidFill>
                  <a:srgbClr val="00B050"/>
                </a:solidFill>
              </a:rPr>
              <a:t>от создания заявки до отправки денежных средств на счет</a:t>
            </a:r>
            <a:endParaRPr lang="ru-RU" sz="1200" b="1" dirty="0">
              <a:solidFill>
                <a:srgbClr val="00B05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1377" y="4447713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1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882495" y="4448549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524323" y="4448381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3</a:t>
            </a:r>
            <a:r>
              <a:rPr lang="en-US" sz="1200" dirty="0" smtClean="0"/>
              <a:t> </a:t>
            </a:r>
            <a:r>
              <a:rPr lang="ru-RU" sz="1200" dirty="0" smtClean="0"/>
              <a:t>минуты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268971" y="4448549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058391" y="4446875"/>
            <a:ext cx="1128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~ </a:t>
            </a:r>
            <a:r>
              <a:rPr lang="ru-RU" sz="1200" dirty="0" smtClean="0"/>
              <a:t>1</a:t>
            </a:r>
            <a:r>
              <a:rPr lang="en-US" sz="1200" dirty="0" smtClean="0"/>
              <a:t> </a:t>
            </a:r>
            <a:r>
              <a:rPr lang="ru-RU" sz="1200" dirty="0" smtClean="0"/>
              <a:t>минута</a:t>
            </a:r>
            <a:endParaRPr lang="ru-RU" sz="1200" dirty="0"/>
          </a:p>
        </p:txBody>
      </p:sp>
      <p:sp>
        <p:nvSpPr>
          <p:cNvPr id="36" name="Правая круглая скобка 35"/>
          <p:cNvSpPr/>
          <p:nvPr/>
        </p:nvSpPr>
        <p:spPr>
          <a:xfrm rot="5400000">
            <a:off x="4079897" y="652277"/>
            <a:ext cx="306709" cy="8017290"/>
          </a:xfrm>
          <a:prstGeom prst="rightBracket">
            <a:avLst/>
          </a:prstGeom>
          <a:ln>
            <a:solidFill>
              <a:srgbClr val="BE000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584816" y="4841089"/>
            <a:ext cx="5998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sng" dirty="0" smtClean="0">
                <a:solidFill>
                  <a:srgbClr val="00B050"/>
                </a:solidFill>
              </a:rPr>
              <a:t>~ </a:t>
            </a:r>
            <a:r>
              <a:rPr lang="ru-RU" sz="1200" b="1" u="sng" dirty="0" smtClean="0">
                <a:solidFill>
                  <a:srgbClr val="00B050"/>
                </a:solidFill>
              </a:rPr>
              <a:t>7 минут </a:t>
            </a:r>
            <a:r>
              <a:rPr lang="ru-RU" sz="1200" b="1" dirty="0" smtClean="0">
                <a:solidFill>
                  <a:srgbClr val="00B050"/>
                </a:solidFill>
              </a:rPr>
              <a:t>от создания заявки до отправки заявки на курьера/БО</a:t>
            </a:r>
            <a:endParaRPr lang="ru-RU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Когда выигрывают все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371763" y="846416"/>
            <a:ext cx="3679732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1763" y="867518"/>
            <a:ext cx="339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Преимущества для клиентов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2525" y="1231032"/>
            <a:ext cx="42776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Решение онлайн за 1 минуту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Удобство заполнения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Для действующих клиентов –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получение кредита в </a:t>
            </a:r>
            <a:r>
              <a:rPr lang="ru-RU" sz="1600" dirty="0" err="1" smtClean="0"/>
              <a:t>онлайне</a:t>
            </a:r>
            <a:endParaRPr lang="ru-RU" sz="1600" dirty="0" smtClean="0"/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Для новых клиентов – сервис доставки</a:t>
            </a:r>
            <a:endParaRPr lang="ru-RU" sz="1600" dirty="0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4857009" y="3214477"/>
            <a:ext cx="3679732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64041" y="3214477"/>
            <a:ext cx="339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Преимущества для вебмастеров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3080" y="3609299"/>
            <a:ext cx="41158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Повышение конверсии от заявки в выдачу (меньше отказов и потерь)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Сокращение затрат банка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мотивация для вебмастеров</a:t>
            </a:r>
          </a:p>
        </p:txBody>
      </p:sp>
      <p:pic>
        <p:nvPicPr>
          <p:cNvPr id="14" name="Picture 104" descr="51_HC-ikon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9451" y="3023754"/>
            <a:ext cx="686118" cy="720000"/>
          </a:xfrm>
          <a:prstGeom prst="rect">
            <a:avLst/>
          </a:prstGeom>
        </p:spPr>
      </p:pic>
      <p:pic>
        <p:nvPicPr>
          <p:cNvPr id="15" name="Picture 65" descr="79_HC-ikony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1076" y="676795"/>
            <a:ext cx="6861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5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909814"/>
              </p:ext>
            </p:extLst>
          </p:nvPr>
        </p:nvGraphicFramePr>
        <p:xfrm>
          <a:off x="375851" y="1303903"/>
          <a:ext cx="6383500" cy="1524000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191750"/>
                <a:gridCol w="3191750"/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Кол-во выдач за </a:t>
                      </a:r>
                      <a:r>
                        <a:rPr lang="ru-RU" sz="1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декабрь 2018</a:t>
                      </a:r>
                      <a:endParaRPr lang="ru-RU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Цена</a:t>
                      </a:r>
                      <a:r>
                        <a:rPr lang="ru-RU" sz="120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для вебмастера</a:t>
                      </a:r>
                      <a:endParaRPr lang="ru-RU" sz="12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до 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 </a:t>
                      </a:r>
                      <a:r>
                        <a:rPr lang="ru-RU" sz="1200" u="none" strike="noStrike" dirty="0" smtClean="0">
                          <a:effectLst/>
                        </a:rPr>
                        <a:t>240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от 6 до 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 </a:t>
                      </a:r>
                      <a:r>
                        <a:rPr lang="ru-RU" sz="1200" u="none" strike="noStrike" dirty="0" smtClean="0">
                          <a:effectLst/>
                        </a:rPr>
                        <a:t>500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от 31 до 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 </a:t>
                      </a:r>
                      <a:r>
                        <a:rPr lang="ru-RU" sz="1200" u="none" strike="noStrike" dirty="0" smtClean="0">
                          <a:effectLst/>
                        </a:rPr>
                        <a:t>350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от 101 до 250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 </a:t>
                      </a:r>
                      <a:r>
                        <a:rPr lang="ru-RU" sz="1200" u="none" strike="noStrike" dirty="0" smtClean="0">
                          <a:effectLst/>
                        </a:rPr>
                        <a:t>200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от 251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 </a:t>
                      </a:r>
                      <a:r>
                        <a:rPr lang="ru-RU" sz="1200" u="none" strike="noStrike" dirty="0" smtClean="0">
                          <a:effectLst/>
                        </a:rPr>
                        <a:t>050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615455"/>
              </p:ext>
            </p:extLst>
          </p:nvPr>
        </p:nvGraphicFramePr>
        <p:xfrm>
          <a:off x="2197654" y="3946607"/>
          <a:ext cx="6383502" cy="1076007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3191751"/>
                <a:gridCol w="3191751"/>
              </a:tblGrid>
              <a:tr h="35866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Кол-во заявок за </a:t>
                      </a:r>
                      <a:r>
                        <a:rPr lang="ru-RU" sz="1200" u="none" strike="noStrike" kern="12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декабрь 2018</a:t>
                      </a:r>
                      <a:endParaRPr lang="ru-RU" sz="12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Цена</a:t>
                      </a:r>
                      <a:r>
                        <a:rPr lang="ru-RU" sz="1200" u="none" strike="noStrike" baseline="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для вебмастера</a:t>
                      </a:r>
                      <a:endParaRPr lang="ru-RU" sz="120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66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до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5 000 шт.</a:t>
                      </a:r>
                      <a:endParaRPr lang="ru-RU" sz="12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kern="1200" dirty="0" smtClean="0">
                          <a:effectLst/>
                        </a:rPr>
                        <a:t>25 руб.</a:t>
                      </a:r>
                      <a:endParaRPr lang="ru-RU" sz="12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6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kern="1200" dirty="0">
                          <a:effectLst/>
                        </a:rPr>
                        <a:t>от </a:t>
                      </a:r>
                      <a:r>
                        <a:rPr lang="ru-RU" sz="1200" u="none" strike="noStrike" kern="1200" dirty="0" smtClean="0">
                          <a:effectLst/>
                        </a:rPr>
                        <a:t>5 001 шт.</a:t>
                      </a:r>
                      <a:endParaRPr lang="ru-RU" sz="12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200" u="none" strike="noStrike" kern="1200" dirty="0" smtClean="0">
                          <a:effectLst/>
                        </a:rPr>
                        <a:t>30 руб.</a:t>
                      </a:r>
                      <a:endParaRPr lang="ru-RU" sz="12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Новая мотивация для вебмастеров 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412" y="691024"/>
            <a:ext cx="7233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Основной </a:t>
            </a:r>
            <a:r>
              <a:rPr lang="ru-RU" sz="1600" dirty="0" err="1" smtClean="0"/>
              <a:t>оффер</a:t>
            </a:r>
            <a:r>
              <a:rPr lang="ru-RU" sz="1600" dirty="0" smtClean="0"/>
              <a:t> – шкала за выданный кредит. </a:t>
            </a:r>
          </a:p>
          <a:p>
            <a:r>
              <a:rPr lang="ru-RU" sz="1600" dirty="0" smtClean="0"/>
              <a:t>Подходит </a:t>
            </a:r>
            <a:r>
              <a:rPr lang="ru-RU" sz="1600" dirty="0" smtClean="0">
                <a:solidFill>
                  <a:srgbClr val="00B050"/>
                </a:solidFill>
              </a:rPr>
              <a:t>для поисковых площадок и сегментированных </a:t>
            </a:r>
            <a:r>
              <a:rPr lang="en-US" sz="1600" dirty="0" smtClean="0">
                <a:solidFill>
                  <a:srgbClr val="00B050"/>
                </a:solidFill>
              </a:rPr>
              <a:t>Email-</a:t>
            </a:r>
            <a:r>
              <a:rPr lang="ru-RU" sz="1600" dirty="0" smtClean="0">
                <a:solidFill>
                  <a:srgbClr val="00B050"/>
                </a:solidFill>
              </a:rPr>
              <a:t>рассылок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76552" y="3084922"/>
            <a:ext cx="6569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NEW! </a:t>
            </a:r>
            <a:r>
              <a:rPr lang="ru-RU" sz="1600" dirty="0" smtClean="0"/>
              <a:t>Лимитированный </a:t>
            </a:r>
            <a:r>
              <a:rPr lang="ru-RU" sz="1600" dirty="0" err="1" smtClean="0"/>
              <a:t>оффер</a:t>
            </a:r>
            <a:r>
              <a:rPr lang="ru-RU" sz="1600" dirty="0" smtClean="0"/>
              <a:t> – оплата за одобренную заявку после смс-кода.</a:t>
            </a:r>
          </a:p>
          <a:p>
            <a:r>
              <a:rPr lang="ru-RU" sz="1600" dirty="0" smtClean="0"/>
              <a:t>Подходит </a:t>
            </a:r>
            <a:r>
              <a:rPr lang="ru-RU" sz="1600" dirty="0" smtClean="0">
                <a:solidFill>
                  <a:srgbClr val="00B050"/>
                </a:solidFill>
              </a:rPr>
              <a:t>для арбитража</a:t>
            </a:r>
          </a:p>
        </p:txBody>
      </p:sp>
    </p:spTree>
    <p:extLst>
      <p:ext uri="{BB962C8B-B14F-4D97-AF65-F5344CB8AC3E}">
        <p14:creationId xmlns:p14="http://schemas.microsoft.com/office/powerpoint/2010/main" val="365170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Конверсия – основа успеха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8411" y="801977"/>
            <a:ext cx="68187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Переход на новую заявку с онлайн решением (Дек</a:t>
            </a:r>
            <a:r>
              <a:rPr lang="en-US" sz="1600" dirty="0" smtClean="0"/>
              <a:t>’18</a:t>
            </a:r>
            <a:r>
              <a:rPr lang="ru-RU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Актуальные описания на площадках и в рекламе на стороне вебмастера, отслеживание акций («Черная пятница» и др.)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/>
              <a:t>Таргетинг</a:t>
            </a:r>
            <a:r>
              <a:rPr lang="ru-RU" sz="1600" dirty="0" smtClean="0"/>
              <a:t> на клиентов с вы</a:t>
            </a:r>
            <a:r>
              <a:rPr lang="en-US" sz="1600" dirty="0" smtClean="0"/>
              <a:t>c</a:t>
            </a:r>
            <a:r>
              <a:rPr lang="ru-RU" sz="1600" dirty="0" err="1" smtClean="0"/>
              <a:t>окой</a:t>
            </a:r>
            <a:r>
              <a:rPr lang="ru-RU" sz="1600" dirty="0" smtClean="0"/>
              <a:t> вероятностью одобрения (презентация с портретом ЦА доступна в описании </a:t>
            </a:r>
            <a:r>
              <a:rPr lang="ru-RU" sz="1600" dirty="0" err="1" smtClean="0"/>
              <a:t>оффера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Тестирование источников трафика (контекст, </a:t>
            </a:r>
            <a:r>
              <a:rPr lang="ru-RU" sz="1600" dirty="0" err="1" smtClean="0"/>
              <a:t>соц</a:t>
            </a:r>
            <a:r>
              <a:rPr lang="ru-RU" sz="1600" dirty="0" smtClean="0"/>
              <a:t> сети, базы и др.)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Анализ полученной воронки – по запросу через партнерского менеджера</a:t>
            </a:r>
          </a:p>
          <a:p>
            <a:pPr lvl="1"/>
            <a:endParaRPr lang="ru-RU" sz="1400" dirty="0"/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278411" y="787919"/>
            <a:ext cx="4314691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2379" y="787919"/>
            <a:ext cx="506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Действия для повышения эффективности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1" name="Picture 81" descr="27_HC-ikon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1262" y="596731"/>
            <a:ext cx="686118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61274" y="1055202"/>
            <a:ext cx="59712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Решение онлайн за 1 минуту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Сумма </a:t>
            </a:r>
            <a:r>
              <a:rPr lang="ru-RU" sz="1400" dirty="0"/>
              <a:t>от 10 тыс. до 1 млн. руб.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Ставка от 10,9% годовых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Срок от 1 года до 7 лет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Только по паспорту, без справок о </a:t>
            </a:r>
            <a:r>
              <a:rPr lang="ru-RU" sz="1400" dirty="0" smtClean="0"/>
              <a:t>доходе</a:t>
            </a:r>
            <a:endParaRPr lang="ru-RU" sz="1400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Погашение </a:t>
            </a:r>
            <a:r>
              <a:rPr lang="ru-RU" sz="1400" dirty="0"/>
              <a:t>кредита без </a:t>
            </a:r>
            <a:r>
              <a:rPr lang="ru-RU" sz="1400" dirty="0" smtClean="0"/>
              <a:t>комиссии</a:t>
            </a:r>
            <a:endParaRPr lang="ru-RU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Актуальное описание продукта «Кредит наличными»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371763" y="717578"/>
            <a:ext cx="3679732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71763" y="726967"/>
            <a:ext cx="339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Описание для клиента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4892179" y="2558099"/>
            <a:ext cx="3679732" cy="337624"/>
          </a:xfrm>
          <a:prstGeom prst="round2Same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927348" y="2565269"/>
            <a:ext cx="3398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Требования к клиенту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0233" y="2929739"/>
            <a:ext cx="46563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Возраст </a:t>
            </a:r>
            <a:r>
              <a:rPr lang="ru-RU" sz="1400" dirty="0"/>
              <a:t>22- 70 </a:t>
            </a:r>
            <a:r>
              <a:rPr lang="ru-RU" sz="1400" dirty="0" smtClean="0"/>
              <a:t>лет</a:t>
            </a:r>
            <a:endParaRPr lang="ru-RU" sz="1400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Гражданин РФ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Постоянная регистрация </a:t>
            </a:r>
            <a:r>
              <a:rPr lang="ru-RU" sz="1400" dirty="0"/>
              <a:t>на территории РФ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П</a:t>
            </a:r>
            <a:r>
              <a:rPr lang="ru-RU" sz="1400" dirty="0" smtClean="0"/>
              <a:t>остоянный </a:t>
            </a:r>
            <a:r>
              <a:rPr lang="ru-RU" sz="1400" dirty="0"/>
              <a:t>источник </a:t>
            </a:r>
            <a:r>
              <a:rPr lang="ru-RU" sz="1400" dirty="0" smtClean="0"/>
              <a:t>дохода</a:t>
            </a:r>
            <a:endParaRPr lang="ru-RU" sz="1400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Стаж </a:t>
            </a:r>
            <a:r>
              <a:rPr lang="ru-RU" sz="1400" dirty="0"/>
              <a:t>на последнем месте работы не менее </a:t>
            </a:r>
            <a:r>
              <a:rPr lang="ru-RU" sz="1400" dirty="0" smtClean="0"/>
              <a:t>3-х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6929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8412" y="254085"/>
            <a:ext cx="7660962" cy="35543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еще интересного от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Хоум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Кредит Банка?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22" y="2854716"/>
            <a:ext cx="4704178" cy="235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8411" y="801977"/>
            <a:ext cx="68187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/>
              <a:t>Оффер</a:t>
            </a:r>
            <a:r>
              <a:rPr lang="ru-RU" sz="1600" dirty="0" smtClean="0"/>
              <a:t> на дебетовую карту Польза (</a:t>
            </a:r>
            <a:r>
              <a:rPr lang="ru-RU" sz="1600" b="1" dirty="0" smtClean="0">
                <a:solidFill>
                  <a:srgbClr val="00B050"/>
                </a:solidFill>
              </a:rPr>
              <a:t>доступен</a:t>
            </a:r>
            <a:r>
              <a:rPr lang="ru-RU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/>
              <a:t>Оффер</a:t>
            </a:r>
            <a:r>
              <a:rPr lang="ru-RU" sz="1600" dirty="0" smtClean="0"/>
              <a:t> </a:t>
            </a:r>
            <a:r>
              <a:rPr lang="ru-RU" sz="1600" dirty="0"/>
              <a:t>на </a:t>
            </a:r>
            <a:r>
              <a:rPr lang="ru-RU" sz="1600" dirty="0" smtClean="0"/>
              <a:t>дебетовую карту </a:t>
            </a:r>
            <a:r>
              <a:rPr lang="ru-RU" sz="1600" dirty="0" smtClean="0"/>
              <a:t>Польза </a:t>
            </a:r>
            <a:r>
              <a:rPr lang="en-US" sz="1600" dirty="0" err="1" smtClean="0"/>
              <a:t>InGame</a:t>
            </a:r>
            <a:r>
              <a:rPr lang="en-US" sz="1600" dirty="0" smtClean="0"/>
              <a:t> </a:t>
            </a:r>
            <a:r>
              <a:rPr lang="ru-RU" sz="1600" dirty="0" smtClean="0"/>
              <a:t>(</a:t>
            </a:r>
            <a:r>
              <a:rPr lang="en-US" sz="1600" dirty="0"/>
              <a:t>coming </a:t>
            </a:r>
            <a:r>
              <a:rPr lang="en-US" sz="1600" dirty="0" smtClean="0"/>
              <a:t>soon…</a:t>
            </a:r>
            <a:r>
              <a:rPr lang="ru-RU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err="1" smtClean="0"/>
              <a:t>Оффер</a:t>
            </a:r>
            <a:r>
              <a:rPr lang="ru-RU" sz="1600" dirty="0" smtClean="0"/>
              <a:t> на карту рассрочки Свобода (</a:t>
            </a:r>
            <a:r>
              <a:rPr lang="en-US" sz="1600" dirty="0"/>
              <a:t>coming </a:t>
            </a:r>
            <a:r>
              <a:rPr lang="en-US" sz="1600" dirty="0" smtClean="0"/>
              <a:t>soon…</a:t>
            </a:r>
            <a:r>
              <a:rPr lang="ru-RU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4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_template_16ku9_v8_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Template_16ku9</Template>
  <TotalTime>66978</TotalTime>
  <Words>569</Words>
  <Application>Microsoft Office PowerPoint</Application>
  <PresentationFormat>Экран (16:9)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HC_template_16ku9_v8_11</vt:lpstr>
      <vt:lpstr>2_Office Theme</vt:lpstr>
      <vt:lpstr>Онлайн – заявка с одобрением за 1 минуту  Банк Хоум кредит </vt:lpstr>
      <vt:lpstr>Новая заявка с онлайн решением</vt:lpstr>
      <vt:lpstr>Решение онлайн за 1 минуту</vt:lpstr>
      <vt:lpstr>Последовательность шагов</vt:lpstr>
      <vt:lpstr>Когда выигрывают все</vt:lpstr>
      <vt:lpstr>Новая мотивация для вебмастеров </vt:lpstr>
      <vt:lpstr>Конверсия – основа успеха</vt:lpstr>
      <vt:lpstr>Актуальное описание продукта «Кредит наличными»</vt:lpstr>
      <vt:lpstr>Что еще интересного от Хоум Кредит Банка?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Raftovski Lazo</dc:creator>
  <cp:lastModifiedBy>Силаев Роман Васильевич</cp:lastModifiedBy>
  <cp:revision>462</cp:revision>
  <dcterms:created xsi:type="dcterms:W3CDTF">2016-11-14T12:54:45Z</dcterms:created>
  <dcterms:modified xsi:type="dcterms:W3CDTF">2018-12-12T11:05:49Z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